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8" r:id="rId15"/>
    <p:sldId id="269" r:id="rId16"/>
    <p:sldId id="271" r:id="rId17"/>
  </p:sldIdLst>
  <p:sldSz cx="18288000" cy="10287000"/>
  <p:notesSz cx="6858000" cy="9144000"/>
  <p:embeddedFontLst>
    <p:embeddedFont>
      <p:font typeface="Quicksand" panose="020B0604020202020204" charset="0"/>
      <p:regular r:id="rId18"/>
    </p:embeddedFont>
    <p:embeddedFont>
      <p:font typeface="Quicksand Bold" panose="020B0604020202020204" charset="0"/>
      <p:regular r:id="rId19"/>
    </p:embeddedFont>
    <p:embeddedFont>
      <p:font typeface="Quicksand Medium" panose="020B0604020202020204" charset="0"/>
      <p:regular r:id="rId20"/>
    </p:embeddedFont>
    <p:embeddedFont>
      <p:font typeface="Shrikhan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riscvasm.lucasteske.dev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9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0883" y="150533"/>
            <a:ext cx="18006234" cy="9985933"/>
          </a:xfrm>
          <a:prstGeom prst="rect">
            <a:avLst/>
          </a:prstGeom>
          <a:solidFill>
            <a:srgbClr val="272727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483500"/>
            <a:ext cx="10006808" cy="3954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10200" spc="-255">
                <a:solidFill>
                  <a:srgbClr val="FFF559"/>
                </a:solidFill>
                <a:latin typeface="Shrikhand"/>
                <a:ea typeface="Shrikhand"/>
                <a:cs typeface="Shrikhand"/>
                <a:sym typeface="Shrikhand"/>
              </a:rPr>
              <a:t>RISC-V </a:t>
            </a:r>
          </a:p>
          <a:p>
            <a:pPr marL="0" lvl="0" indent="0" algn="l">
              <a:lnSpc>
                <a:spcPts val="10200"/>
              </a:lnSpc>
            </a:pPr>
            <a:r>
              <a:rPr lang="en-US" sz="10200" spc="-255">
                <a:solidFill>
                  <a:srgbClr val="FFF559"/>
                </a:solidFill>
                <a:latin typeface="Shrikhand"/>
                <a:ea typeface="Shrikhand"/>
                <a:cs typeface="Shrikhand"/>
                <a:sym typeface="Shrikhand"/>
              </a:rPr>
              <a:t>LOOP-STREAM DETECTOR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4762500" cy="1144515"/>
            <a:chOff x="0" y="0"/>
            <a:chExt cx="3687359" cy="8861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87359" cy="886139"/>
            </a:xfrm>
            <a:custGeom>
              <a:avLst/>
              <a:gdLst/>
              <a:ahLst/>
              <a:cxnLst/>
              <a:rect l="l" t="t" r="r" b="b"/>
              <a:pathLst>
                <a:path w="3687359" h="886139">
                  <a:moveTo>
                    <a:pt x="3562898" y="886139"/>
                  </a:moveTo>
                  <a:lnTo>
                    <a:pt x="124460" y="886139"/>
                  </a:lnTo>
                  <a:cubicBezTo>
                    <a:pt x="55880" y="886139"/>
                    <a:pt x="0" y="830259"/>
                    <a:pt x="0" y="7616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2899" y="0"/>
                  </a:lnTo>
                  <a:cubicBezTo>
                    <a:pt x="3631479" y="0"/>
                    <a:pt x="3687359" y="55880"/>
                    <a:pt x="3687359" y="124460"/>
                  </a:cubicBezTo>
                  <a:lnTo>
                    <a:pt x="3687359" y="761679"/>
                  </a:lnTo>
                  <a:cubicBezTo>
                    <a:pt x="3687359" y="830259"/>
                    <a:pt x="3631479" y="886139"/>
                    <a:pt x="3562899" y="886139"/>
                  </a:cubicBezTo>
                  <a:close/>
                </a:path>
              </a:pathLst>
            </a:custGeom>
            <a:solidFill>
              <a:srgbClr val="FFF55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496800" y="1033279"/>
            <a:ext cx="4762500" cy="1144515"/>
            <a:chOff x="0" y="0"/>
            <a:chExt cx="3687359" cy="8861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87359" cy="886139"/>
            </a:xfrm>
            <a:custGeom>
              <a:avLst/>
              <a:gdLst/>
              <a:ahLst/>
              <a:cxnLst/>
              <a:rect l="l" t="t" r="r" b="b"/>
              <a:pathLst>
                <a:path w="3687359" h="886139">
                  <a:moveTo>
                    <a:pt x="3562898" y="886139"/>
                  </a:moveTo>
                  <a:lnTo>
                    <a:pt x="124460" y="886139"/>
                  </a:lnTo>
                  <a:cubicBezTo>
                    <a:pt x="55880" y="886139"/>
                    <a:pt x="0" y="830259"/>
                    <a:pt x="0" y="7616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2899" y="0"/>
                  </a:lnTo>
                  <a:cubicBezTo>
                    <a:pt x="3631479" y="0"/>
                    <a:pt x="3687359" y="55880"/>
                    <a:pt x="3687359" y="124460"/>
                  </a:cubicBezTo>
                  <a:lnTo>
                    <a:pt x="3687359" y="761679"/>
                  </a:lnTo>
                  <a:cubicBezTo>
                    <a:pt x="3687359" y="830259"/>
                    <a:pt x="3631479" y="886139"/>
                    <a:pt x="3562899" y="886139"/>
                  </a:cubicBezTo>
                  <a:close/>
                </a:path>
              </a:pathLst>
            </a:custGeom>
            <a:solidFill>
              <a:srgbClr val="FFF55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2496800" y="7438282"/>
            <a:ext cx="4762500" cy="2848718"/>
          </a:xfrm>
          <a:custGeom>
            <a:avLst/>
            <a:gdLst/>
            <a:ahLst/>
            <a:cxnLst/>
            <a:rect l="l" t="t" r="r" b="b"/>
            <a:pathLst>
              <a:path w="4762500" h="2848718">
                <a:moveTo>
                  <a:pt x="0" y="0"/>
                </a:moveTo>
                <a:lnTo>
                  <a:pt x="4762500" y="0"/>
                </a:lnTo>
                <a:lnTo>
                  <a:pt x="4762500" y="2848718"/>
                </a:lnTo>
                <a:lnTo>
                  <a:pt x="0" y="2848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8088576"/>
            <a:ext cx="9351458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559"/>
                </a:solidFill>
                <a:latin typeface="Quicksand"/>
                <a:ea typeface="Quicksand"/>
                <a:cs typeface="Quicksand"/>
                <a:sym typeface="Quicksand"/>
              </a:rPr>
              <a:t>STAVROS STATHOUDAKIS 03512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559"/>
                </a:solidFill>
                <a:latin typeface="Quicksand"/>
                <a:ea typeface="Quicksand"/>
                <a:cs typeface="Quicksand"/>
                <a:sym typeface="Quicksand"/>
              </a:rPr>
              <a:t>KONSTANTINOS ANDRIKOPOULOS 03649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559"/>
                </a:solidFill>
                <a:latin typeface="Quicksand"/>
                <a:ea typeface="Quicksand"/>
                <a:cs typeface="Quicksand"/>
                <a:sym typeface="Quicksand"/>
              </a:rPr>
              <a:t>STAMOULIS SPYRIDON 03775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1125" y="1322193"/>
            <a:ext cx="405765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72727"/>
                </a:solidFill>
                <a:latin typeface="Quicksand"/>
                <a:ea typeface="Quicksand"/>
                <a:cs typeface="Quicksand"/>
                <a:sym typeface="Quicksand"/>
              </a:rPr>
              <a:t>University of Thessaly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49225" y="1074543"/>
            <a:ext cx="4057650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72727"/>
                </a:solidFill>
                <a:latin typeface="Quicksand"/>
                <a:ea typeface="Quicksand"/>
                <a:cs typeface="Quicksand"/>
                <a:sym typeface="Quicksand"/>
              </a:rPr>
              <a:t>Parallel Computer Architecture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683759"/>
            <a:ext cx="18288000" cy="3223260"/>
          </a:xfrm>
          <a:custGeom>
            <a:avLst/>
            <a:gdLst/>
            <a:ahLst/>
            <a:cxnLst/>
            <a:rect l="l" t="t" r="r" b="b"/>
            <a:pathLst>
              <a:path w="18288000" h="3223260">
                <a:moveTo>
                  <a:pt x="0" y="0"/>
                </a:moveTo>
                <a:lnTo>
                  <a:pt x="18288000" y="0"/>
                </a:lnTo>
                <a:lnTo>
                  <a:pt x="18288000" y="3223260"/>
                </a:lnTo>
                <a:lnTo>
                  <a:pt x="0" y="3223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28700"/>
            <a:ext cx="14454106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spc="-200">
                <a:solidFill>
                  <a:srgbClr val="272727"/>
                </a:solidFill>
                <a:latin typeface="Shrikhand"/>
                <a:ea typeface="Shrikhand"/>
                <a:cs typeface="Shrikhand"/>
                <a:sym typeface="Shrikhand"/>
              </a:rPr>
              <a:t>Post-Implementation Functional Simulation: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792" y="3208049"/>
            <a:ext cx="17938416" cy="254285"/>
          </a:xfrm>
          <a:custGeom>
            <a:avLst/>
            <a:gdLst/>
            <a:ahLst/>
            <a:cxnLst/>
            <a:rect l="l" t="t" r="r" b="b"/>
            <a:pathLst>
              <a:path w="17938416" h="254285">
                <a:moveTo>
                  <a:pt x="0" y="0"/>
                </a:moveTo>
                <a:lnTo>
                  <a:pt x="17938416" y="0"/>
                </a:lnTo>
                <a:lnTo>
                  <a:pt x="17938416" y="254285"/>
                </a:lnTo>
                <a:lnTo>
                  <a:pt x="0" y="254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4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-1878771" y="2524526"/>
            <a:ext cx="7557268" cy="47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3"/>
              </a:lnSpc>
              <a:spcBef>
                <a:spcPct val="0"/>
              </a:spcBef>
            </a:pPr>
            <a:r>
              <a:rPr lang="en-US" sz="2745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 extra Instructions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14046" y="658596"/>
            <a:ext cx="7459908" cy="673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8"/>
              </a:lnSpc>
              <a:spcBef>
                <a:spcPct val="0"/>
              </a:spcBef>
            </a:pPr>
            <a:r>
              <a:rPr lang="en-US" sz="4005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Fixing the  reading from BRAM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59164" y="5530252"/>
            <a:ext cx="14169672" cy="2451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  <a:spcBef>
                <a:spcPct val="0"/>
              </a:spcBef>
            </a:pPr>
            <a:r>
              <a:rPr lang="en-US" sz="3495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Because of branch misprediction and the flush that it produces we store 4 wrong instruction in the bram. To solve this we started reading from 4 instructions later. This way we start from the beggining of the loop.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4367" y="2095052"/>
            <a:ext cx="14839266" cy="7920458"/>
          </a:xfrm>
          <a:custGeom>
            <a:avLst/>
            <a:gdLst/>
            <a:ahLst/>
            <a:cxnLst/>
            <a:rect l="l" t="t" r="r" b="b"/>
            <a:pathLst>
              <a:path w="14839266" h="7920458">
                <a:moveTo>
                  <a:pt x="0" y="0"/>
                </a:moveTo>
                <a:lnTo>
                  <a:pt x="14839266" y="0"/>
                </a:lnTo>
                <a:lnTo>
                  <a:pt x="14839266" y="7920459"/>
                </a:lnTo>
                <a:lnTo>
                  <a:pt x="0" y="7920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94215" y="621519"/>
            <a:ext cx="553209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spc="-200">
                <a:solidFill>
                  <a:srgbClr val="272727"/>
                </a:solidFill>
                <a:latin typeface="Shrikhand"/>
                <a:ea typeface="Shrikhand"/>
                <a:cs typeface="Shrikhand"/>
                <a:sym typeface="Shrikhand"/>
              </a:rPr>
              <a:t>RISC-V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94215" y="621519"/>
            <a:ext cx="14966025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spc="-200">
                <a:solidFill>
                  <a:srgbClr val="272727"/>
                </a:solidFill>
                <a:latin typeface="Shrikhand"/>
                <a:ea typeface="Shrikhand"/>
                <a:cs typeface="Shrikhand"/>
                <a:sym typeface="Shrikhand"/>
              </a:rPr>
              <a:t>RISC-V Execution Codes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13717" y="2757148"/>
            <a:ext cx="2381734" cy="71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99"/>
              </a:lnSpc>
              <a:spcBef>
                <a:spcPct val="0"/>
              </a:spcBef>
            </a:pPr>
            <a:r>
              <a:rPr lang="en-US" sz="3999" b="1">
                <a:solidFill>
                  <a:srgbClr val="27272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CASE 1: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27302" y="2877164"/>
            <a:ext cx="9402336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272727"/>
                </a:solidFill>
                <a:latin typeface="Quicksand"/>
                <a:ea typeface="Quicksand"/>
                <a:cs typeface="Quicksand"/>
                <a:sym typeface="Quicksand"/>
              </a:rPr>
              <a:t>Big Loop with 3 small subloops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3717" y="4557543"/>
            <a:ext cx="2381734" cy="71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99"/>
              </a:lnSpc>
              <a:spcBef>
                <a:spcPct val="0"/>
              </a:spcBef>
            </a:pPr>
            <a:r>
              <a:rPr lang="en-US" sz="3999" b="1">
                <a:solidFill>
                  <a:srgbClr val="27272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CASE 2: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27302" y="4677559"/>
            <a:ext cx="9402336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272727"/>
                </a:solidFill>
                <a:latin typeface="Quicksand"/>
                <a:ea typeface="Quicksand"/>
                <a:cs typeface="Quicksand"/>
                <a:sym typeface="Quicksand"/>
              </a:rPr>
              <a:t>The Biggest Loop to test edge case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13717" y="6357938"/>
            <a:ext cx="2381734" cy="71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99"/>
              </a:lnSpc>
              <a:spcBef>
                <a:spcPct val="0"/>
              </a:spcBef>
            </a:pPr>
            <a:r>
              <a:rPr lang="en-US" sz="3999" b="1">
                <a:solidFill>
                  <a:srgbClr val="27272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CASE 3: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27302" y="6481763"/>
            <a:ext cx="9402336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272727"/>
                </a:solidFill>
                <a:latin typeface="Quicksand"/>
                <a:ea typeface="Quicksand"/>
                <a:cs typeface="Quicksand"/>
                <a:sym typeface="Quicksand"/>
              </a:rPr>
              <a:t>One Instruction Loop to test edge cases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67023" y="8899402"/>
            <a:ext cx="10158832" cy="71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1"/>
              </a:lnSpc>
              <a:spcBef>
                <a:spcPct val="0"/>
              </a:spcBef>
            </a:pPr>
            <a:r>
              <a:rPr lang="en-US" sz="4709" u="sng" spc="-117">
                <a:solidFill>
                  <a:srgbClr val="272727"/>
                </a:solidFill>
                <a:latin typeface="Shrikhand"/>
                <a:ea typeface="Shrikhand"/>
                <a:cs typeface="Shrikhand"/>
                <a:sym typeface="Shrikhand"/>
                <a:hlinkClick r:id="rId2" tooltip="https://riscvasm.lucasteske.dev"/>
              </a:rPr>
              <a:t>Link for writing assembly code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79190"/>
            <a:ext cx="18288000" cy="7937791"/>
          </a:xfrm>
          <a:custGeom>
            <a:avLst/>
            <a:gdLst/>
            <a:ahLst/>
            <a:cxnLst/>
            <a:rect l="l" t="t" r="r" b="b"/>
            <a:pathLst>
              <a:path w="18288000" h="7937791">
                <a:moveTo>
                  <a:pt x="0" y="0"/>
                </a:moveTo>
                <a:lnTo>
                  <a:pt x="18288000" y="0"/>
                </a:lnTo>
                <a:lnTo>
                  <a:pt x="18288000" y="7937791"/>
                </a:lnTo>
                <a:lnTo>
                  <a:pt x="0" y="7937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44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49338" y="572765"/>
            <a:ext cx="1698932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spc="-200">
                <a:solidFill>
                  <a:srgbClr val="272727"/>
                </a:solidFill>
                <a:latin typeface="Shrikhand"/>
                <a:ea typeface="Shrikhand"/>
                <a:cs typeface="Shrikhand"/>
                <a:sym typeface="Shrikhand"/>
              </a:rPr>
              <a:t>CASE 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73552"/>
            <a:ext cx="18288000" cy="7543800"/>
          </a:xfrm>
          <a:custGeom>
            <a:avLst/>
            <a:gdLst/>
            <a:ahLst/>
            <a:cxnLst/>
            <a:rect l="l" t="t" r="r" b="b"/>
            <a:pathLst>
              <a:path w="18288000" h="75438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49338" y="572765"/>
            <a:ext cx="1698932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spc="-200">
                <a:solidFill>
                  <a:srgbClr val="272727"/>
                </a:solidFill>
                <a:latin typeface="Shrikhand"/>
                <a:ea typeface="Shrikhand"/>
                <a:cs typeface="Shrikhand"/>
                <a:sym typeface="Shrikhand"/>
              </a:rPr>
              <a:t>CASE 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9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0883" y="150533"/>
            <a:ext cx="18006234" cy="9985933"/>
          </a:xfrm>
          <a:prstGeom prst="rect">
            <a:avLst/>
          </a:prstGeom>
          <a:solidFill>
            <a:srgbClr val="272727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029168"/>
            <a:ext cx="6721382" cy="265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51"/>
              </a:lnSpc>
            </a:pPr>
            <a:r>
              <a:rPr lang="en-US" sz="6851" spc="-171">
                <a:solidFill>
                  <a:srgbClr val="FFF559"/>
                </a:solidFill>
                <a:latin typeface="Shrikhand"/>
                <a:ea typeface="Shrikhand"/>
                <a:cs typeface="Shrikhand"/>
                <a:sym typeface="Shrikhand"/>
              </a:rPr>
              <a:t>THANK YOU FOR YOUR ATTENTION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4762500" cy="1144515"/>
            <a:chOff x="0" y="0"/>
            <a:chExt cx="3687359" cy="8861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87359" cy="886139"/>
            </a:xfrm>
            <a:custGeom>
              <a:avLst/>
              <a:gdLst/>
              <a:ahLst/>
              <a:cxnLst/>
              <a:rect l="l" t="t" r="r" b="b"/>
              <a:pathLst>
                <a:path w="3687359" h="886139">
                  <a:moveTo>
                    <a:pt x="3562898" y="886139"/>
                  </a:moveTo>
                  <a:lnTo>
                    <a:pt x="124460" y="886139"/>
                  </a:lnTo>
                  <a:cubicBezTo>
                    <a:pt x="55880" y="886139"/>
                    <a:pt x="0" y="830259"/>
                    <a:pt x="0" y="7616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2899" y="0"/>
                  </a:lnTo>
                  <a:cubicBezTo>
                    <a:pt x="3631479" y="0"/>
                    <a:pt x="3687359" y="55880"/>
                    <a:pt x="3687359" y="124460"/>
                  </a:cubicBezTo>
                  <a:lnTo>
                    <a:pt x="3687359" y="761679"/>
                  </a:lnTo>
                  <a:cubicBezTo>
                    <a:pt x="3687359" y="830259"/>
                    <a:pt x="3631479" y="886139"/>
                    <a:pt x="3562899" y="886139"/>
                  </a:cubicBezTo>
                  <a:close/>
                </a:path>
              </a:pathLst>
            </a:custGeom>
            <a:solidFill>
              <a:srgbClr val="FFF55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496800" y="1033279"/>
            <a:ext cx="4762500" cy="1144515"/>
            <a:chOff x="0" y="0"/>
            <a:chExt cx="3687359" cy="8861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87359" cy="886139"/>
            </a:xfrm>
            <a:custGeom>
              <a:avLst/>
              <a:gdLst/>
              <a:ahLst/>
              <a:cxnLst/>
              <a:rect l="l" t="t" r="r" b="b"/>
              <a:pathLst>
                <a:path w="3687359" h="886139">
                  <a:moveTo>
                    <a:pt x="3562898" y="886139"/>
                  </a:moveTo>
                  <a:lnTo>
                    <a:pt x="124460" y="886139"/>
                  </a:lnTo>
                  <a:cubicBezTo>
                    <a:pt x="55880" y="886139"/>
                    <a:pt x="0" y="830259"/>
                    <a:pt x="0" y="7616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2899" y="0"/>
                  </a:lnTo>
                  <a:cubicBezTo>
                    <a:pt x="3631479" y="0"/>
                    <a:pt x="3687359" y="55880"/>
                    <a:pt x="3687359" y="124460"/>
                  </a:cubicBezTo>
                  <a:lnTo>
                    <a:pt x="3687359" y="761679"/>
                  </a:lnTo>
                  <a:cubicBezTo>
                    <a:pt x="3687359" y="830259"/>
                    <a:pt x="3631479" y="886139"/>
                    <a:pt x="3562899" y="886139"/>
                  </a:cubicBezTo>
                  <a:close/>
                </a:path>
              </a:pathLst>
            </a:custGeom>
            <a:solidFill>
              <a:srgbClr val="FFF55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2496800" y="7438282"/>
            <a:ext cx="4762500" cy="2848718"/>
          </a:xfrm>
          <a:custGeom>
            <a:avLst/>
            <a:gdLst/>
            <a:ahLst/>
            <a:cxnLst/>
            <a:rect l="l" t="t" r="r" b="b"/>
            <a:pathLst>
              <a:path w="4762500" h="2848718">
                <a:moveTo>
                  <a:pt x="0" y="0"/>
                </a:moveTo>
                <a:lnTo>
                  <a:pt x="4762500" y="0"/>
                </a:lnTo>
                <a:lnTo>
                  <a:pt x="4762500" y="2848718"/>
                </a:lnTo>
                <a:lnTo>
                  <a:pt x="0" y="2848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8088576"/>
            <a:ext cx="9351458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559"/>
                </a:solidFill>
                <a:latin typeface="Quicksand"/>
                <a:ea typeface="Quicksand"/>
                <a:cs typeface="Quicksand"/>
                <a:sym typeface="Quicksand"/>
              </a:rPr>
              <a:t>STAVROS STATHOUDAKIS 03512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559"/>
                </a:solidFill>
                <a:latin typeface="Quicksand"/>
                <a:ea typeface="Quicksand"/>
                <a:cs typeface="Quicksand"/>
                <a:sym typeface="Quicksand"/>
              </a:rPr>
              <a:t>KONSTANTINOS ANDRIKOPOULOS 03649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559"/>
                </a:solidFill>
                <a:latin typeface="Quicksand"/>
                <a:ea typeface="Quicksand"/>
                <a:cs typeface="Quicksand"/>
                <a:sym typeface="Quicksand"/>
              </a:rPr>
              <a:t>STAMOULIS SPYRIDON 03775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1125" y="1322193"/>
            <a:ext cx="405765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72727"/>
                </a:solidFill>
                <a:latin typeface="Quicksand"/>
                <a:ea typeface="Quicksand"/>
                <a:cs typeface="Quicksand"/>
                <a:sym typeface="Quicksand"/>
              </a:rPr>
              <a:t>University of Thessaly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49225" y="1074543"/>
            <a:ext cx="4057650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72727"/>
                </a:solidFill>
                <a:latin typeface="Quicksand"/>
                <a:ea typeface="Quicksand"/>
                <a:cs typeface="Quicksand"/>
                <a:sym typeface="Quicksand"/>
              </a:rPr>
              <a:t>Parallel Computer Architecture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45821" y="3053531"/>
            <a:ext cx="10006808" cy="2659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10200" spc="-255">
                <a:solidFill>
                  <a:srgbClr val="FFF559"/>
                </a:solidFill>
                <a:latin typeface="Shrikhand"/>
                <a:ea typeface="Shrikhand"/>
                <a:cs typeface="Shrikhand"/>
                <a:sym typeface="Shrikhand"/>
              </a:rPr>
              <a:t>ANY</a:t>
            </a:r>
          </a:p>
          <a:p>
            <a:pPr marL="0" lvl="0" indent="0" algn="l">
              <a:lnSpc>
                <a:spcPts val="10200"/>
              </a:lnSpc>
            </a:pPr>
            <a:r>
              <a:rPr lang="en-US" sz="10200" spc="-255">
                <a:solidFill>
                  <a:srgbClr val="FFF559"/>
                </a:solidFill>
                <a:latin typeface="Shrikhand"/>
                <a:ea typeface="Shrikhand"/>
                <a:cs typeface="Shrikhand"/>
                <a:sym typeface="Shrikhand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9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852168"/>
            <a:ext cx="7000610" cy="1905000"/>
            <a:chOff x="0" y="0"/>
            <a:chExt cx="9334146" cy="25400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334146" cy="2540000"/>
              <a:chOff x="0" y="0"/>
              <a:chExt cx="5420212" cy="147494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420212" cy="1474944"/>
              </a:xfrm>
              <a:custGeom>
                <a:avLst/>
                <a:gdLst/>
                <a:ahLst/>
                <a:cxnLst/>
                <a:rect l="l" t="t" r="r" b="b"/>
                <a:pathLst>
                  <a:path w="5420212" h="1474944">
                    <a:moveTo>
                      <a:pt x="5295752" y="1474943"/>
                    </a:moveTo>
                    <a:lnTo>
                      <a:pt x="124460" y="1474943"/>
                    </a:lnTo>
                    <a:cubicBezTo>
                      <a:pt x="55880" y="1474943"/>
                      <a:pt x="0" y="1419063"/>
                      <a:pt x="0" y="135048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5752" y="0"/>
                    </a:lnTo>
                    <a:cubicBezTo>
                      <a:pt x="5364332" y="0"/>
                      <a:pt x="5420212" y="55880"/>
                      <a:pt x="5420212" y="124460"/>
                    </a:cubicBezTo>
                    <a:lnTo>
                      <a:pt x="5420212" y="1350484"/>
                    </a:lnTo>
                    <a:cubicBezTo>
                      <a:pt x="5420212" y="1419063"/>
                      <a:pt x="5364332" y="1474944"/>
                      <a:pt x="5295752" y="1474944"/>
                    </a:cubicBezTo>
                    <a:close/>
                  </a:path>
                </a:pathLst>
              </a:custGeom>
              <a:solidFill>
                <a:srgbClr val="27272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623125" y="494030"/>
              <a:ext cx="7968186" cy="1532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en-US" sz="3600" b="1">
                  <a:solidFill>
                    <a:srgbClr val="FFF559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Design a stream loop detector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4190916"/>
            <a:ext cx="7000610" cy="1314450"/>
            <a:chOff x="0" y="0"/>
            <a:chExt cx="9334146" cy="175260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9334146" cy="1752600"/>
              <a:chOff x="0" y="0"/>
              <a:chExt cx="5420212" cy="101771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420212" cy="1017711"/>
              </a:xfrm>
              <a:custGeom>
                <a:avLst/>
                <a:gdLst/>
                <a:ahLst/>
                <a:cxnLst/>
                <a:rect l="l" t="t" r="r" b="b"/>
                <a:pathLst>
                  <a:path w="5420212" h="1017711">
                    <a:moveTo>
                      <a:pt x="5295752" y="1017711"/>
                    </a:moveTo>
                    <a:lnTo>
                      <a:pt x="124460" y="1017711"/>
                    </a:lnTo>
                    <a:cubicBezTo>
                      <a:pt x="55880" y="1017711"/>
                      <a:pt x="0" y="961831"/>
                      <a:pt x="0" y="89325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5752" y="0"/>
                    </a:lnTo>
                    <a:cubicBezTo>
                      <a:pt x="5364332" y="0"/>
                      <a:pt x="5420212" y="55880"/>
                      <a:pt x="5420212" y="124460"/>
                    </a:cubicBezTo>
                    <a:lnTo>
                      <a:pt x="5420212" y="893251"/>
                    </a:lnTo>
                    <a:cubicBezTo>
                      <a:pt x="5420212" y="961831"/>
                      <a:pt x="5364332" y="1017711"/>
                      <a:pt x="5295752" y="1017711"/>
                    </a:cubicBezTo>
                    <a:close/>
                  </a:path>
                </a:pathLst>
              </a:custGeom>
              <a:solidFill>
                <a:srgbClr val="27272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623125" y="514635"/>
              <a:ext cx="7968186" cy="745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en-US" sz="3600" b="1">
                  <a:solidFill>
                    <a:srgbClr val="FFF559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Make it Synthesizable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6211919"/>
            <a:ext cx="7000610" cy="1905168"/>
            <a:chOff x="0" y="0"/>
            <a:chExt cx="9334146" cy="254022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9334146" cy="2540224"/>
              <a:chOff x="0" y="0"/>
              <a:chExt cx="5420212" cy="147507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420212" cy="1475074"/>
              </a:xfrm>
              <a:custGeom>
                <a:avLst/>
                <a:gdLst/>
                <a:ahLst/>
                <a:cxnLst/>
                <a:rect l="l" t="t" r="r" b="b"/>
                <a:pathLst>
                  <a:path w="5420212" h="1475074">
                    <a:moveTo>
                      <a:pt x="5295752" y="1475074"/>
                    </a:moveTo>
                    <a:lnTo>
                      <a:pt x="124460" y="1475074"/>
                    </a:lnTo>
                    <a:cubicBezTo>
                      <a:pt x="55880" y="1475074"/>
                      <a:pt x="0" y="1419194"/>
                      <a:pt x="0" y="135061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5752" y="0"/>
                    </a:lnTo>
                    <a:cubicBezTo>
                      <a:pt x="5364332" y="0"/>
                      <a:pt x="5420212" y="55880"/>
                      <a:pt x="5420212" y="124460"/>
                    </a:cubicBezTo>
                    <a:lnTo>
                      <a:pt x="5420212" y="1350614"/>
                    </a:lnTo>
                    <a:cubicBezTo>
                      <a:pt x="5420212" y="1419194"/>
                      <a:pt x="5364332" y="1475074"/>
                      <a:pt x="5295752" y="1475074"/>
                    </a:cubicBezTo>
                    <a:close/>
                  </a:path>
                </a:pathLst>
              </a:custGeom>
              <a:solidFill>
                <a:srgbClr val="27272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682980" y="494142"/>
              <a:ext cx="7968186" cy="1532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en-US" sz="3600" b="1">
                  <a:solidFill>
                    <a:srgbClr val="FFF559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Integrate it in the RISC-V project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59555" y="3924300"/>
            <a:ext cx="6687186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spc="-200">
                <a:solidFill>
                  <a:srgbClr val="272727"/>
                </a:solidFill>
                <a:latin typeface="Shrikhand"/>
                <a:ea typeface="Shrikhand"/>
                <a:cs typeface="Shrikhand"/>
                <a:sym typeface="Shrikhand"/>
              </a:rPr>
              <a:t>Project Objectives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94215" y="5439097"/>
            <a:ext cx="5532090" cy="417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b="1">
                <a:solidFill>
                  <a:srgbClr val="FFF559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→ Job: Monitors the instruction stream.</a:t>
            </a:r>
          </a:p>
          <a:p>
            <a:pPr algn="l">
              <a:lnSpc>
                <a:spcPts val="4199"/>
              </a:lnSpc>
            </a:pPr>
            <a:r>
              <a:rPr lang="en-US" sz="2799" b="1">
                <a:solidFill>
                  <a:srgbClr val="FFF559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→ Trigger: Detects a backward branch (B-type or JAL) with a negative immediate value that fits in our cache.</a:t>
            </a: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559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→ Action: Transitions to BUFFERING.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94215" y="2035391"/>
            <a:ext cx="553209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spc="-200">
                <a:solidFill>
                  <a:srgbClr val="FFF559"/>
                </a:solidFill>
                <a:latin typeface="Shrikhand"/>
                <a:ea typeface="Shrikhand"/>
                <a:cs typeface="Shrikhand"/>
                <a:sym typeface="Shrikhand"/>
              </a:rPr>
              <a:t>The FSM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0388" r="20388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994215" y="4568848"/>
            <a:ext cx="553202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55">
                <a:solidFill>
                  <a:srgbClr val="FFF559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STAGE 1: TRACK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1994149" y="5162550"/>
            <a:ext cx="5532090" cy="19050"/>
          </a:xfrm>
          <a:prstGeom prst="line">
            <a:avLst/>
          </a:prstGeom>
          <a:ln w="38100" cap="flat">
            <a:solidFill>
              <a:srgbClr val="FFF5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94215" y="4647653"/>
            <a:ext cx="5532090" cy="521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b="1">
                <a:solidFill>
                  <a:srgbClr val="FFF559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→ Job: Writes each instruction of the loop body into the BRAM.</a:t>
            </a:r>
          </a:p>
          <a:p>
            <a:pPr algn="l">
              <a:lnSpc>
                <a:spcPts val="4199"/>
              </a:lnSpc>
            </a:pPr>
            <a:r>
              <a:rPr lang="en-US" sz="2799" b="1">
                <a:solidFill>
                  <a:srgbClr val="FFF559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→ Important Check: If another branch or jump is found inside the loop, it's considered invalid. The FSM aborts and returns to TRACK.</a:t>
            </a: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559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→ Action: When the original branch is reached, transitions to WAIT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94215" y="2035391"/>
            <a:ext cx="553209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spc="-200">
                <a:solidFill>
                  <a:srgbClr val="FFF559"/>
                </a:solidFill>
                <a:latin typeface="Shrikhand"/>
                <a:ea typeface="Shrikhand"/>
                <a:cs typeface="Shrikhand"/>
                <a:sym typeface="Shrikhand"/>
              </a:rPr>
              <a:t>The FSM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0388" r="20388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994215" y="3777405"/>
            <a:ext cx="553202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55">
                <a:solidFill>
                  <a:srgbClr val="FFF559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STAGE 2: BUFFERING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1994149" y="4371106"/>
            <a:ext cx="5532090" cy="19050"/>
          </a:xfrm>
          <a:prstGeom prst="line">
            <a:avLst/>
          </a:prstGeom>
          <a:ln w="38100" cap="flat">
            <a:solidFill>
              <a:srgbClr val="FFF5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94215" y="5439097"/>
            <a:ext cx="5532090" cy="417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b="1">
                <a:solidFill>
                  <a:srgbClr val="FFF559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→ Job: A single-cycle delay state.</a:t>
            </a: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559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→ Purpose: Prepares the BRAM to switch from write mode to read mode.</a:t>
            </a: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 u="none">
                <a:solidFill>
                  <a:srgbClr val="FFF559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→ Action: Stalls the instruction fetcher and then transitions to REUSE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94215" y="2035391"/>
            <a:ext cx="553209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spc="-200">
                <a:solidFill>
                  <a:srgbClr val="FFF559"/>
                </a:solidFill>
                <a:latin typeface="Shrikhand"/>
                <a:ea typeface="Shrikhand"/>
                <a:cs typeface="Shrikhand"/>
                <a:sym typeface="Shrikhand"/>
              </a:rPr>
              <a:t>The FSM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0388" r="20388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994215" y="4568848"/>
            <a:ext cx="553202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55">
                <a:solidFill>
                  <a:srgbClr val="FFF559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STAGE 3: WAIT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1994149" y="5162550"/>
            <a:ext cx="5532090" cy="19050"/>
          </a:xfrm>
          <a:prstGeom prst="line">
            <a:avLst/>
          </a:prstGeom>
          <a:ln w="38100" cap="flat">
            <a:solidFill>
              <a:srgbClr val="FFF5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94215" y="4562856"/>
            <a:ext cx="5532090" cy="521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b="1">
                <a:solidFill>
                  <a:srgbClr val="FFF559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→ Job: The main optimization state. Reads instructions from BRAM and feeds them to the pipeline.</a:t>
            </a:r>
          </a:p>
          <a:p>
            <a:pPr algn="l">
              <a:lnSpc>
                <a:spcPts val="4199"/>
              </a:lnSpc>
            </a:pPr>
            <a:r>
              <a:rPr lang="en-US" sz="2799" b="1">
                <a:solidFill>
                  <a:srgbClr val="FFF559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→ Action: Blocks the normal instruction fetch stage.</a:t>
            </a: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559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→ Exit Condition: A branch mispredict signals the loop has finished, causing a transition back to TRACK.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94215" y="2035391"/>
            <a:ext cx="553209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spc="-200">
                <a:solidFill>
                  <a:srgbClr val="FFF559"/>
                </a:solidFill>
                <a:latin typeface="Shrikhand"/>
                <a:ea typeface="Shrikhand"/>
                <a:cs typeface="Shrikhand"/>
                <a:sym typeface="Shrikhand"/>
              </a:rPr>
              <a:t>The FSM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0388" r="20388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994215" y="3692607"/>
            <a:ext cx="553202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55">
                <a:solidFill>
                  <a:srgbClr val="FFF559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STAGE 4: REUSE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1994149" y="4286309"/>
            <a:ext cx="5532090" cy="19050"/>
          </a:xfrm>
          <a:prstGeom prst="line">
            <a:avLst/>
          </a:prstGeom>
          <a:ln w="38100" cap="flat">
            <a:solidFill>
              <a:srgbClr val="FFF5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70391" y="2062615"/>
            <a:ext cx="11903142" cy="7195685"/>
          </a:xfrm>
          <a:custGeom>
            <a:avLst/>
            <a:gdLst/>
            <a:ahLst/>
            <a:cxnLst/>
            <a:rect l="l" t="t" r="r" b="b"/>
            <a:pathLst>
              <a:path w="11903142" h="7195685">
                <a:moveTo>
                  <a:pt x="0" y="0"/>
                </a:moveTo>
                <a:lnTo>
                  <a:pt x="11903142" y="0"/>
                </a:lnTo>
                <a:lnTo>
                  <a:pt x="11903142" y="7195685"/>
                </a:lnTo>
                <a:lnTo>
                  <a:pt x="0" y="7195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01985" y="597142"/>
            <a:ext cx="13771548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spc="-200">
                <a:solidFill>
                  <a:srgbClr val="FFF559"/>
                </a:solidFill>
                <a:latin typeface="Shrikhand"/>
                <a:ea typeface="Shrikhand"/>
                <a:cs typeface="Shrikhand"/>
                <a:sym typeface="Shrikhand"/>
              </a:rPr>
              <a:t>The FSM summarized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0498" y="3698958"/>
            <a:ext cx="7353502" cy="3086100"/>
            <a:chOff x="0" y="0"/>
            <a:chExt cx="193672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6725" cy="812800"/>
            </a:xfrm>
            <a:custGeom>
              <a:avLst/>
              <a:gdLst/>
              <a:ahLst/>
              <a:cxnLst/>
              <a:rect l="l" t="t" r="r" b="b"/>
              <a:pathLst>
                <a:path w="1936725" h="812800">
                  <a:moveTo>
                    <a:pt x="26321" y="0"/>
                  </a:moveTo>
                  <a:lnTo>
                    <a:pt x="1910404" y="0"/>
                  </a:lnTo>
                  <a:cubicBezTo>
                    <a:pt x="1917385" y="0"/>
                    <a:pt x="1924080" y="2773"/>
                    <a:pt x="1929016" y="7709"/>
                  </a:cubicBezTo>
                  <a:cubicBezTo>
                    <a:pt x="1933952" y="12645"/>
                    <a:pt x="1936725" y="19340"/>
                    <a:pt x="1936725" y="26321"/>
                  </a:cubicBezTo>
                  <a:lnTo>
                    <a:pt x="1936725" y="786479"/>
                  </a:lnTo>
                  <a:cubicBezTo>
                    <a:pt x="1936725" y="801016"/>
                    <a:pt x="1924941" y="812800"/>
                    <a:pt x="1910404" y="812800"/>
                  </a:cubicBezTo>
                  <a:lnTo>
                    <a:pt x="26321" y="812800"/>
                  </a:lnTo>
                  <a:cubicBezTo>
                    <a:pt x="11784" y="812800"/>
                    <a:pt x="0" y="801016"/>
                    <a:pt x="0" y="786479"/>
                  </a:cubicBezTo>
                  <a:lnTo>
                    <a:pt x="0" y="26321"/>
                  </a:lnTo>
                  <a:cubicBezTo>
                    <a:pt x="0" y="11784"/>
                    <a:pt x="11784" y="0"/>
                    <a:pt x="26321" y="0"/>
                  </a:cubicBezTo>
                  <a:close/>
                </a:path>
              </a:pathLst>
            </a:custGeom>
            <a:solidFill>
              <a:srgbClr val="E598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36725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37120" y="4033564"/>
            <a:ext cx="2522623" cy="2416887"/>
            <a:chOff x="0" y="0"/>
            <a:chExt cx="664395" cy="6365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4395" cy="636546"/>
            </a:xfrm>
            <a:custGeom>
              <a:avLst/>
              <a:gdLst/>
              <a:ahLst/>
              <a:cxnLst/>
              <a:rect l="l" t="t" r="r" b="b"/>
              <a:pathLst>
                <a:path w="664395" h="636546">
                  <a:moveTo>
                    <a:pt x="76725" y="0"/>
                  </a:moveTo>
                  <a:lnTo>
                    <a:pt x="587670" y="0"/>
                  </a:lnTo>
                  <a:cubicBezTo>
                    <a:pt x="630044" y="0"/>
                    <a:pt x="664395" y="34351"/>
                    <a:pt x="664395" y="76725"/>
                  </a:cubicBezTo>
                  <a:lnTo>
                    <a:pt x="664395" y="559822"/>
                  </a:lnTo>
                  <a:cubicBezTo>
                    <a:pt x="664395" y="602196"/>
                    <a:pt x="630044" y="636546"/>
                    <a:pt x="587670" y="636546"/>
                  </a:cubicBezTo>
                  <a:lnTo>
                    <a:pt x="76725" y="636546"/>
                  </a:lnTo>
                  <a:cubicBezTo>
                    <a:pt x="34351" y="636546"/>
                    <a:pt x="0" y="602196"/>
                    <a:pt x="0" y="559822"/>
                  </a:cubicBezTo>
                  <a:lnTo>
                    <a:pt x="0" y="76725"/>
                  </a:lnTo>
                  <a:cubicBezTo>
                    <a:pt x="0" y="34351"/>
                    <a:pt x="34351" y="0"/>
                    <a:pt x="76725" y="0"/>
                  </a:cubicBezTo>
                  <a:close/>
                </a:path>
              </a:pathLst>
            </a:custGeom>
            <a:solidFill>
              <a:srgbClr val="2C34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64395" cy="6841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174754" y="4033564"/>
            <a:ext cx="2522623" cy="2416887"/>
            <a:chOff x="0" y="0"/>
            <a:chExt cx="664395" cy="6365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4395" cy="636546"/>
            </a:xfrm>
            <a:custGeom>
              <a:avLst/>
              <a:gdLst/>
              <a:ahLst/>
              <a:cxnLst/>
              <a:rect l="l" t="t" r="r" b="b"/>
              <a:pathLst>
                <a:path w="664395" h="636546">
                  <a:moveTo>
                    <a:pt x="76725" y="0"/>
                  </a:moveTo>
                  <a:lnTo>
                    <a:pt x="587670" y="0"/>
                  </a:lnTo>
                  <a:cubicBezTo>
                    <a:pt x="630044" y="0"/>
                    <a:pt x="664395" y="34351"/>
                    <a:pt x="664395" y="76725"/>
                  </a:cubicBezTo>
                  <a:lnTo>
                    <a:pt x="664395" y="559822"/>
                  </a:lnTo>
                  <a:cubicBezTo>
                    <a:pt x="664395" y="602196"/>
                    <a:pt x="630044" y="636546"/>
                    <a:pt x="587670" y="636546"/>
                  </a:cubicBezTo>
                  <a:lnTo>
                    <a:pt x="76725" y="636546"/>
                  </a:lnTo>
                  <a:cubicBezTo>
                    <a:pt x="34351" y="636546"/>
                    <a:pt x="0" y="602196"/>
                    <a:pt x="0" y="559822"/>
                  </a:cubicBezTo>
                  <a:lnTo>
                    <a:pt x="0" y="76725"/>
                  </a:lnTo>
                  <a:cubicBezTo>
                    <a:pt x="0" y="34351"/>
                    <a:pt x="34351" y="0"/>
                    <a:pt x="76725" y="0"/>
                  </a:cubicBezTo>
                  <a:close/>
                </a:path>
              </a:pathLst>
            </a:custGeom>
            <a:solidFill>
              <a:srgbClr val="2C34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64395" cy="6841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4759744" y="4881746"/>
            <a:ext cx="1415011" cy="0"/>
          </a:xfrm>
          <a:prstGeom prst="line">
            <a:avLst/>
          </a:prstGeom>
          <a:ln w="95250" cap="flat">
            <a:solidFill>
              <a:srgbClr val="A0F8EE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4759744" y="5602269"/>
            <a:ext cx="1415011" cy="0"/>
          </a:xfrm>
          <a:prstGeom prst="line">
            <a:avLst/>
          </a:prstGeom>
          <a:ln w="95250" cap="flat">
            <a:solidFill>
              <a:srgbClr val="A0F8EE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822884" y="4865853"/>
            <a:ext cx="1351096" cy="1351096"/>
          </a:xfrm>
          <a:custGeom>
            <a:avLst/>
            <a:gdLst/>
            <a:ahLst/>
            <a:cxnLst/>
            <a:rect l="l" t="t" r="r" b="b"/>
            <a:pathLst>
              <a:path w="1351096" h="1351096">
                <a:moveTo>
                  <a:pt x="0" y="0"/>
                </a:moveTo>
                <a:lnTo>
                  <a:pt x="1351096" y="0"/>
                </a:lnTo>
                <a:lnTo>
                  <a:pt x="1351096" y="1351096"/>
                </a:lnTo>
                <a:lnTo>
                  <a:pt x="0" y="1351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664541" y="4251173"/>
            <a:ext cx="1581150" cy="629585"/>
          </a:xfrm>
          <a:custGeom>
            <a:avLst/>
            <a:gdLst/>
            <a:ahLst/>
            <a:cxnLst/>
            <a:rect l="l" t="t" r="r" b="b"/>
            <a:pathLst>
              <a:path w="1581150" h="629585">
                <a:moveTo>
                  <a:pt x="0" y="0"/>
                </a:moveTo>
                <a:lnTo>
                  <a:pt x="1581150" y="0"/>
                </a:lnTo>
                <a:lnTo>
                  <a:pt x="1581150" y="629585"/>
                </a:lnTo>
                <a:lnTo>
                  <a:pt x="0" y="629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0662601" y="4215213"/>
            <a:ext cx="5532090" cy="3646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27272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Responsible to source the later pipeline stages with stored small loops to be more cycle and power efficient</a:t>
            </a: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endParaRPr lang="en-US" sz="2799" b="1">
              <a:solidFill>
                <a:srgbClr val="27272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 u="none">
                <a:solidFill>
                  <a:srgbClr val="27272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Implemented using one of Xilinx’s BRAMs.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62601" y="1448428"/>
            <a:ext cx="5532090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spc="-200">
                <a:solidFill>
                  <a:srgbClr val="272727"/>
                </a:solidFill>
                <a:latin typeface="Shrikhand"/>
                <a:ea typeface="Shrikhand"/>
                <a:cs typeface="Shrikhand"/>
                <a:sym typeface="Shrikhand"/>
              </a:rPr>
              <a:t>UOP CACHE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20691" y="4184498"/>
            <a:ext cx="195548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E598D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FSM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58150" y="5246687"/>
            <a:ext cx="1955831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E598D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0498" y="3698958"/>
            <a:ext cx="7353502" cy="3086100"/>
            <a:chOff x="0" y="0"/>
            <a:chExt cx="193672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6725" cy="812800"/>
            </a:xfrm>
            <a:custGeom>
              <a:avLst/>
              <a:gdLst/>
              <a:ahLst/>
              <a:cxnLst/>
              <a:rect l="l" t="t" r="r" b="b"/>
              <a:pathLst>
                <a:path w="1936725" h="812800">
                  <a:moveTo>
                    <a:pt x="26321" y="0"/>
                  </a:moveTo>
                  <a:lnTo>
                    <a:pt x="1910404" y="0"/>
                  </a:lnTo>
                  <a:cubicBezTo>
                    <a:pt x="1917385" y="0"/>
                    <a:pt x="1924080" y="2773"/>
                    <a:pt x="1929016" y="7709"/>
                  </a:cubicBezTo>
                  <a:cubicBezTo>
                    <a:pt x="1933952" y="12645"/>
                    <a:pt x="1936725" y="19340"/>
                    <a:pt x="1936725" y="26321"/>
                  </a:cubicBezTo>
                  <a:lnTo>
                    <a:pt x="1936725" y="786479"/>
                  </a:lnTo>
                  <a:cubicBezTo>
                    <a:pt x="1936725" y="801016"/>
                    <a:pt x="1924941" y="812800"/>
                    <a:pt x="1910404" y="812800"/>
                  </a:cubicBezTo>
                  <a:lnTo>
                    <a:pt x="26321" y="812800"/>
                  </a:lnTo>
                  <a:cubicBezTo>
                    <a:pt x="11784" y="812800"/>
                    <a:pt x="0" y="801016"/>
                    <a:pt x="0" y="786479"/>
                  </a:cubicBezTo>
                  <a:lnTo>
                    <a:pt x="0" y="26321"/>
                  </a:lnTo>
                  <a:cubicBezTo>
                    <a:pt x="0" y="11784"/>
                    <a:pt x="11784" y="0"/>
                    <a:pt x="26321" y="0"/>
                  </a:cubicBezTo>
                  <a:close/>
                </a:path>
              </a:pathLst>
            </a:custGeom>
            <a:solidFill>
              <a:srgbClr val="E598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36725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37120" y="4033564"/>
            <a:ext cx="2522623" cy="2416887"/>
            <a:chOff x="0" y="0"/>
            <a:chExt cx="664395" cy="6365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4395" cy="636546"/>
            </a:xfrm>
            <a:custGeom>
              <a:avLst/>
              <a:gdLst/>
              <a:ahLst/>
              <a:cxnLst/>
              <a:rect l="l" t="t" r="r" b="b"/>
              <a:pathLst>
                <a:path w="664395" h="636546">
                  <a:moveTo>
                    <a:pt x="76725" y="0"/>
                  </a:moveTo>
                  <a:lnTo>
                    <a:pt x="587670" y="0"/>
                  </a:lnTo>
                  <a:cubicBezTo>
                    <a:pt x="630044" y="0"/>
                    <a:pt x="664395" y="34351"/>
                    <a:pt x="664395" y="76725"/>
                  </a:cubicBezTo>
                  <a:lnTo>
                    <a:pt x="664395" y="559822"/>
                  </a:lnTo>
                  <a:cubicBezTo>
                    <a:pt x="664395" y="602196"/>
                    <a:pt x="630044" y="636546"/>
                    <a:pt x="587670" y="636546"/>
                  </a:cubicBezTo>
                  <a:lnTo>
                    <a:pt x="76725" y="636546"/>
                  </a:lnTo>
                  <a:cubicBezTo>
                    <a:pt x="34351" y="636546"/>
                    <a:pt x="0" y="602196"/>
                    <a:pt x="0" y="559822"/>
                  </a:cubicBezTo>
                  <a:lnTo>
                    <a:pt x="0" y="76725"/>
                  </a:lnTo>
                  <a:cubicBezTo>
                    <a:pt x="0" y="34351"/>
                    <a:pt x="34351" y="0"/>
                    <a:pt x="76725" y="0"/>
                  </a:cubicBezTo>
                  <a:close/>
                </a:path>
              </a:pathLst>
            </a:custGeom>
            <a:solidFill>
              <a:srgbClr val="2C34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64395" cy="6841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174754" y="4033564"/>
            <a:ext cx="2522623" cy="2416887"/>
            <a:chOff x="0" y="0"/>
            <a:chExt cx="664395" cy="6365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4395" cy="636546"/>
            </a:xfrm>
            <a:custGeom>
              <a:avLst/>
              <a:gdLst/>
              <a:ahLst/>
              <a:cxnLst/>
              <a:rect l="l" t="t" r="r" b="b"/>
              <a:pathLst>
                <a:path w="664395" h="636546">
                  <a:moveTo>
                    <a:pt x="76725" y="0"/>
                  </a:moveTo>
                  <a:lnTo>
                    <a:pt x="587670" y="0"/>
                  </a:lnTo>
                  <a:cubicBezTo>
                    <a:pt x="630044" y="0"/>
                    <a:pt x="664395" y="34351"/>
                    <a:pt x="664395" y="76725"/>
                  </a:cubicBezTo>
                  <a:lnTo>
                    <a:pt x="664395" y="559822"/>
                  </a:lnTo>
                  <a:cubicBezTo>
                    <a:pt x="664395" y="602196"/>
                    <a:pt x="630044" y="636546"/>
                    <a:pt x="587670" y="636546"/>
                  </a:cubicBezTo>
                  <a:lnTo>
                    <a:pt x="76725" y="636546"/>
                  </a:lnTo>
                  <a:cubicBezTo>
                    <a:pt x="34351" y="636546"/>
                    <a:pt x="0" y="602196"/>
                    <a:pt x="0" y="559822"/>
                  </a:cubicBezTo>
                  <a:lnTo>
                    <a:pt x="0" y="76725"/>
                  </a:lnTo>
                  <a:cubicBezTo>
                    <a:pt x="0" y="34351"/>
                    <a:pt x="34351" y="0"/>
                    <a:pt x="76725" y="0"/>
                  </a:cubicBezTo>
                  <a:close/>
                </a:path>
              </a:pathLst>
            </a:custGeom>
            <a:solidFill>
              <a:srgbClr val="2C34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64395" cy="6841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4759744" y="4881746"/>
            <a:ext cx="1415011" cy="0"/>
          </a:xfrm>
          <a:prstGeom prst="line">
            <a:avLst/>
          </a:prstGeom>
          <a:ln w="95250" cap="flat">
            <a:solidFill>
              <a:srgbClr val="A0F8EE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4759744" y="5602269"/>
            <a:ext cx="1415011" cy="0"/>
          </a:xfrm>
          <a:prstGeom prst="line">
            <a:avLst/>
          </a:prstGeom>
          <a:ln w="95250" cap="flat">
            <a:solidFill>
              <a:srgbClr val="A0F8EE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822884" y="4865853"/>
            <a:ext cx="1351096" cy="1351096"/>
          </a:xfrm>
          <a:custGeom>
            <a:avLst/>
            <a:gdLst/>
            <a:ahLst/>
            <a:cxnLst/>
            <a:rect l="l" t="t" r="r" b="b"/>
            <a:pathLst>
              <a:path w="1351096" h="1351096">
                <a:moveTo>
                  <a:pt x="0" y="0"/>
                </a:moveTo>
                <a:lnTo>
                  <a:pt x="1351096" y="0"/>
                </a:lnTo>
                <a:lnTo>
                  <a:pt x="1351096" y="1351096"/>
                </a:lnTo>
                <a:lnTo>
                  <a:pt x="0" y="1351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645491" y="4251173"/>
            <a:ext cx="1581150" cy="629585"/>
          </a:xfrm>
          <a:custGeom>
            <a:avLst/>
            <a:gdLst/>
            <a:ahLst/>
            <a:cxnLst/>
            <a:rect l="l" t="t" r="r" b="b"/>
            <a:pathLst>
              <a:path w="1581150" h="629585">
                <a:moveTo>
                  <a:pt x="0" y="0"/>
                </a:moveTo>
                <a:lnTo>
                  <a:pt x="1581150" y="0"/>
                </a:lnTo>
                <a:lnTo>
                  <a:pt x="1581150" y="629585"/>
                </a:lnTo>
                <a:lnTo>
                  <a:pt x="0" y="629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0839450" y="4780128"/>
            <a:ext cx="5532090" cy="417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b="1">
                <a:solidFill>
                  <a:srgbClr val="27272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BRAM operating in SDP mode</a:t>
            </a:r>
          </a:p>
          <a:p>
            <a:pPr algn="l">
              <a:lnSpc>
                <a:spcPts val="4199"/>
              </a:lnSpc>
            </a:pPr>
            <a:endParaRPr lang="en-US" sz="2799" b="1">
              <a:solidFill>
                <a:srgbClr val="27272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algn="l">
              <a:lnSpc>
                <a:spcPts val="4199"/>
              </a:lnSpc>
            </a:pPr>
            <a:r>
              <a:rPr lang="en-US" sz="2799" b="1">
                <a:solidFill>
                  <a:srgbClr val="27272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Reading and writing using the correct bit and byte-wide enables</a:t>
            </a:r>
          </a:p>
          <a:p>
            <a:pPr algn="l">
              <a:lnSpc>
                <a:spcPts val="4199"/>
              </a:lnSpc>
            </a:pPr>
            <a:endParaRPr lang="en-US" sz="2799" b="1">
              <a:solidFill>
                <a:srgbClr val="27272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27272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32-bit data split across 2  16-bits input and output ports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62601" y="1448428"/>
            <a:ext cx="5532090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spc="-200">
                <a:solidFill>
                  <a:srgbClr val="272727"/>
                </a:solidFill>
                <a:latin typeface="Shrikhand"/>
                <a:ea typeface="Shrikhand"/>
                <a:cs typeface="Shrikhand"/>
                <a:sym typeface="Shrikhand"/>
              </a:rPr>
              <a:t>Reading</a:t>
            </a:r>
          </a:p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 spc="-200">
                <a:solidFill>
                  <a:srgbClr val="272727"/>
                </a:solidFill>
                <a:latin typeface="Shrikhand"/>
                <a:ea typeface="Shrikhand"/>
                <a:cs typeface="Shrikhand"/>
                <a:sym typeface="Shrikhand"/>
              </a:rPr>
              <a:t>Writing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20691" y="4184498"/>
            <a:ext cx="195548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E598D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FSM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58150" y="5246687"/>
            <a:ext cx="1955831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E598D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413</Words>
  <Application>Microsoft Office PowerPoint</Application>
  <PresentationFormat>Custom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Quicksand</vt:lpstr>
      <vt:lpstr>Quicksand Bold</vt:lpstr>
      <vt:lpstr>Shrikhand</vt:lpstr>
      <vt:lpstr>Arial</vt:lpstr>
      <vt:lpstr>Quicksand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Leaves Background Watercolor Presentation</dc:title>
  <cp:lastModifiedBy>STATHOUDAKIS STAVROS</cp:lastModifiedBy>
  <cp:revision>2</cp:revision>
  <dcterms:created xsi:type="dcterms:W3CDTF">2006-08-16T00:00:00Z</dcterms:created>
  <dcterms:modified xsi:type="dcterms:W3CDTF">2025-07-03T10:27:11Z</dcterms:modified>
  <dc:identifier>DAGrjiAzEvM</dc:identifier>
</cp:coreProperties>
</file>